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5" r:id="rId2"/>
    <p:sldId id="288" r:id="rId3"/>
    <p:sldId id="284" r:id="rId4"/>
    <p:sldId id="283" r:id="rId5"/>
    <p:sldId id="282" r:id="rId6"/>
    <p:sldId id="285" r:id="rId7"/>
    <p:sldId id="287" r:id="rId8"/>
    <p:sldId id="263" r:id="rId9"/>
    <p:sldId id="291" r:id="rId10"/>
    <p:sldId id="266" r:id="rId11"/>
    <p:sldId id="279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88E47C-E258-467B-8B65-B2425A814C4F}" v="6" dt="2026-09-17T13:14:01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73" autoAdjust="0"/>
    <p:restoredTop sz="94660"/>
  </p:normalViewPr>
  <p:slideViewPr>
    <p:cSldViewPr snapToGrid="0">
      <p:cViewPr varScale="1">
        <p:scale>
          <a:sx n="91" d="100"/>
          <a:sy n="91" d="100"/>
        </p:scale>
        <p:origin x="72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ke Munz" userId="bfbbba53-7818-4bb8-aa28-b1eb3af8b83c" providerId="ADAL" clId="{A603E57B-469E-44DA-B7C2-890CEFCFF274}"/>
    <pc:docChg chg="modSld">
      <pc:chgData name="Maike Munz" userId="bfbbba53-7818-4bb8-aa28-b1eb3af8b83c" providerId="ADAL" clId="{A603E57B-469E-44DA-B7C2-890CEFCFF274}" dt="2026-09-17T13:14:01.384" v="5"/>
      <pc:docMkLst>
        <pc:docMk/>
      </pc:docMkLst>
      <pc:sldChg chg="addSp modSp">
        <pc:chgData name="Maike Munz" userId="bfbbba53-7818-4bb8-aa28-b1eb3af8b83c" providerId="ADAL" clId="{A603E57B-469E-44DA-B7C2-890CEFCFF274}" dt="2026-09-17T13:14:01.384" v="5"/>
        <pc:sldMkLst>
          <pc:docMk/>
          <pc:sldMk cId="237185096" sldId="291"/>
        </pc:sldMkLst>
        <pc:spChg chg="add mod">
          <ac:chgData name="Maike Munz" userId="bfbbba53-7818-4bb8-aa28-b1eb3af8b83c" providerId="ADAL" clId="{A603E57B-469E-44DA-B7C2-890CEFCFF274}" dt="2026-09-17T13:14:01.384" v="5"/>
          <ac:spMkLst>
            <pc:docMk/>
            <pc:sldMk cId="237185096" sldId="291"/>
            <ac:spMk id="3" creationId="{B064F75C-AABB-DBE1-B849-00AD65AF5C43}"/>
          </ac:spMkLst>
        </pc:spChg>
        <pc:spChg chg="mod">
          <ac:chgData name="Maike Munz" userId="bfbbba53-7818-4bb8-aa28-b1eb3af8b83c" providerId="ADAL" clId="{A603E57B-469E-44DA-B7C2-890CEFCFF274}" dt="2026-09-17T13:13:48.155" v="4"/>
          <ac:spMkLst>
            <pc:docMk/>
            <pc:sldMk cId="237185096" sldId="291"/>
            <ac:spMk id="6" creationId="{21AC9FDE-9E9C-37B4-8B0A-F3513B4C11F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D8E50-7066-404B-B22E-B4AABB460933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EC6EB-9019-48F5-9074-E5C37BC78D95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hrift, Logo, Grafiken, Symbol enthält.&#10;&#10;Automatisch generierte Beschreibung">
            <a:extLst>
              <a:ext uri="{FF2B5EF4-FFF2-40B4-BE49-F238E27FC236}">
                <a16:creationId xmlns:a16="http://schemas.microsoft.com/office/drawing/2014/main" id="{CF661CDA-56DF-432D-301F-1A28D770B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271" y="5469981"/>
            <a:ext cx="1674396" cy="817264"/>
          </a:xfrm>
          <a:prstGeom prst="rect">
            <a:avLst/>
          </a:prstGeom>
        </p:spPr>
      </p:pic>
      <p:pic>
        <p:nvPicPr>
          <p:cNvPr id="8" name="Inhaltsplatzhalter 7" descr="Ein Bild, das Text, Schrift, Grafiken, Logo enthält.&#10;&#10;Automatisch generierte Beschreibung">
            <a:extLst>
              <a:ext uri="{FF2B5EF4-FFF2-40B4-BE49-F238E27FC236}">
                <a16:creationId xmlns:a16="http://schemas.microsoft.com/office/drawing/2014/main" id="{D95EFDB4-32B6-A20A-578E-9BBFAF611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83" y="493987"/>
            <a:ext cx="12241783" cy="4204138"/>
          </a:xfrm>
        </p:spPr>
      </p:pic>
    </p:spTree>
    <p:extLst>
      <p:ext uri="{BB962C8B-B14F-4D97-AF65-F5344CB8AC3E}">
        <p14:creationId xmlns:p14="http://schemas.microsoft.com/office/powerpoint/2010/main" val="367263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5576" y="811227"/>
            <a:ext cx="7194754" cy="680591"/>
          </a:xfrm>
        </p:spPr>
        <p:txBody>
          <a:bodyPr anchor="b">
            <a:normAutofit fontScale="90000"/>
          </a:bodyPr>
          <a:lstStyle/>
          <a:p>
            <a:r>
              <a:rPr lang="de-D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Was ist das Aktive Schuljahr?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75081" y="1789531"/>
            <a:ext cx="10638790" cy="4770755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de-DE" sz="3600" b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Interessierte </a:t>
            </a:r>
            <a:r>
              <a:rPr lang="de-DE" sz="3600" b="1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Schüler:innen</a:t>
            </a:r>
            <a:r>
              <a:rPr lang="de-DE" sz="3600" b="1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ab der 8. Klasse engagieren sich außerhalb des Unterrichts ein ganzes Schuljahr lang freiwillig für insgesamt 50 Stunden</a:t>
            </a:r>
            <a:r>
              <a:rPr lang="de-DE" sz="3600" b="1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und erhalten dafür am Ende des Schuljahres ein Zeugnis.</a:t>
            </a:r>
            <a:r>
              <a:rPr lang="de-DE" sz="3600" dirty="0"/>
              <a:t> </a:t>
            </a:r>
          </a:p>
          <a:p>
            <a:pPr marL="0" indent="0">
              <a:buNone/>
            </a:pP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endParaRPr lang="de-DE" sz="2400" b="1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Bild 1">
            <a:extLst>
              <a:ext uri="{FF2B5EF4-FFF2-40B4-BE49-F238E27FC236}">
                <a16:creationId xmlns:a16="http://schemas.microsoft.com/office/drawing/2014/main" id="{0BE14958-CE03-8889-CD10-9C7C1B68AB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58223"/>
            <a:ext cx="5434064" cy="2530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feld 12"/>
          <p:cNvSpPr txBox="1"/>
          <p:nvPr/>
        </p:nvSpPr>
        <p:spPr>
          <a:xfrm>
            <a:off x="484240" y="1031836"/>
            <a:ext cx="5995218" cy="821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Wer</a:t>
            </a:r>
            <a:r>
              <a:rPr lang="en-US" sz="44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kann</a:t>
            </a:r>
            <a:r>
              <a:rPr lang="en-US" sz="44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mitmachen</a:t>
            </a:r>
            <a:r>
              <a:rPr lang="en-US" sz="44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?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66517" y="2200689"/>
            <a:ext cx="4945711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Schüler:innen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ab der 8.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Klasse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ie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bereits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engagiert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sind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oder</a:t>
            </a: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ie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sich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engagieren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wollen</a:t>
            </a: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ffectLst/>
              <a:sym typeface="Wingdings" panose="05000000000000000000" pitchFamily="2" charset="2"/>
            </a:endParaRPr>
          </a:p>
        </p:txBody>
      </p:sp>
      <p:pic>
        <p:nvPicPr>
          <p:cNvPr id="8" name="Grafik 7" descr="Ein Bild, das Schrift, Logo, Grafiken, Symbol enthält.&#10;&#10;Automatisch generierte Beschreibu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15" y="653571"/>
            <a:ext cx="1394384" cy="680592"/>
          </a:xfrm>
          <a:prstGeom prst="rect">
            <a:avLst/>
          </a:prstGeom>
        </p:spPr>
      </p:pic>
      <p:pic>
        <p:nvPicPr>
          <p:cNvPr id="2" name="Grafik 1" descr="Ein Bild, das Person, Kleidung, Im Haus, Wand enthält.&#10;&#10;Automatisch generierte Beschreibung">
            <a:extLst>
              <a:ext uri="{FF2B5EF4-FFF2-40B4-BE49-F238E27FC236}">
                <a16:creationId xmlns:a16="http://schemas.microsoft.com/office/drawing/2014/main" id="{1322F168-D58C-9184-5CC3-DF75928138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2401"/>
          <a:stretch>
            <a:fillRect/>
          </a:stretch>
        </p:blipFill>
        <p:spPr>
          <a:xfrm>
            <a:off x="622616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de-DE" b="1" dirty="0"/>
              <a:t>Engagement im Aktiven Schuljahr </a:t>
            </a:r>
            <a:endParaRPr lang="de-DE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Grafik 4" descr="Ein Bild, das draußen, Helm, Person, Feuerwehrmann enthält.&#10;&#10;Automatisch generierte Beschreibu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66" b="-1"/>
          <a:stretch>
            <a:fillRect/>
          </a:stretch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13788" y="2333297"/>
            <a:ext cx="4840010" cy="3843666"/>
          </a:xfrm>
        </p:spPr>
        <p:txBody>
          <a:bodyPr>
            <a:normAutofit/>
          </a:bodyPr>
          <a:lstStyle/>
          <a:p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findet freiwillig statt</a:t>
            </a:r>
          </a:p>
          <a:p>
            <a:endParaRPr lang="de-DE" sz="20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findet außerhalb der Schulzeit statt</a:t>
            </a:r>
          </a:p>
          <a:p>
            <a:pPr marL="0" indent="0">
              <a:buNone/>
            </a:pPr>
            <a:endParaRPr lang="de-DE" sz="20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findet immer in einer gemeinnützigen Organisation oder in einem Verein statt</a:t>
            </a:r>
          </a:p>
          <a:p>
            <a:pPr marL="0" indent="0">
              <a:buNone/>
            </a:pPr>
            <a:endParaRPr lang="de-DE" sz="20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sollte nicht bezahlt werden</a:t>
            </a:r>
          </a:p>
        </p:txBody>
      </p:sp>
      <p:pic>
        <p:nvPicPr>
          <p:cNvPr id="4" name="Grafik 3" descr="Ein Bild, das draußen, Helm, Person, Feuerwehrmann enthält.&#10;&#10;Automatisch generierte Beschreibung">
            <a:extLst>
              <a:ext uri="{FF2B5EF4-FFF2-40B4-BE49-F238E27FC236}">
                <a16:creationId xmlns:a16="http://schemas.microsoft.com/office/drawing/2014/main" id="{26C0E35D-45C4-BDEB-F2FC-00DB980917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66" b="-1"/>
          <a:stretch>
            <a:fillRect/>
          </a:stretch>
        </p:blipFill>
        <p:spPr>
          <a:xfrm>
            <a:off x="152420" y="1524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78" y="328987"/>
            <a:ext cx="7677639" cy="680591"/>
          </a:xfrm>
        </p:spPr>
        <p:txBody>
          <a:bodyPr anchor="b">
            <a:normAutofit fontScale="90000"/>
          </a:bodyPr>
          <a:lstStyle/>
          <a:p>
            <a:r>
              <a:rPr lang="de-D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Wie läuft es bisher?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60177" y="937846"/>
            <a:ext cx="3922658" cy="3622315"/>
          </a:xfrm>
        </p:spPr>
        <p:txBody>
          <a:bodyPr anchor="t">
            <a:noAutofit/>
          </a:bodyPr>
          <a:lstStyle/>
          <a:p>
            <a:r>
              <a:rPr lang="de-DE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Im Schuljahr 2025/26 beteiligten sich 240 </a:t>
            </a:r>
            <a:r>
              <a:rPr lang="de-DE" sz="2400" dirty="0" err="1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Schüler:innen</a:t>
            </a:r>
            <a:r>
              <a:rPr lang="de-DE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de-DE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Die </a:t>
            </a:r>
            <a:r>
              <a:rPr lang="de-DE" sz="2400" dirty="0" err="1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Schüler:innen</a:t>
            </a:r>
            <a:r>
              <a:rPr lang="de-DE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können aus über 180 Einsatzstellen wählen.</a:t>
            </a:r>
          </a:p>
          <a:p>
            <a:r>
              <a:rPr lang="de-DE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Die Jugendlichen nahmen zusätzlich an spannenden Workshops teil.</a:t>
            </a:r>
          </a:p>
          <a:p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8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de-DE" sz="2400" b="1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C2B3D70-7891-ACAB-DAEA-7F0695B89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80" y="1273306"/>
            <a:ext cx="2750948" cy="206321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BF7F9C6-EABD-033D-A357-41A2B9E47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747" y="4371229"/>
            <a:ext cx="2964835" cy="222362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855EC95-D078-E3E3-A5B1-2C8F875F7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06" y="3623243"/>
            <a:ext cx="2211023" cy="294803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B515975-825E-E038-103D-5F382E8AF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352" y="4465801"/>
            <a:ext cx="3091726" cy="206321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258CA21-01CD-83CF-8E16-F7AE742301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334" y="1068834"/>
            <a:ext cx="2117666" cy="28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6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3375" y="534879"/>
            <a:ext cx="2081644" cy="950089"/>
          </a:xfrm>
        </p:spPr>
        <p:txBody>
          <a:bodyPr>
            <a:normAutofit/>
          </a:bodyPr>
          <a:lstStyle/>
          <a:p>
            <a:r>
              <a:rPr lang="de-D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Ablauf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0691" y="1496096"/>
            <a:ext cx="5251316" cy="48270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000" b="1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September bis November</a:t>
            </a: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Selbständige Einsatzstellensuche und Anmeldung</a:t>
            </a:r>
          </a:p>
          <a:p>
            <a:pPr marL="0" indent="0">
              <a:buNone/>
            </a:pPr>
            <a:r>
              <a:rPr lang="de-DE" sz="2000" b="1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Anfang November</a:t>
            </a: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Einführungsveranstaltung für alle teilnehmenden Jugendlichen </a:t>
            </a:r>
          </a:p>
          <a:p>
            <a:pPr marL="0" indent="0">
              <a:buNone/>
            </a:pPr>
            <a:r>
              <a:rPr lang="de-DE" sz="2000" b="1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November bis Juli</a:t>
            </a: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Mitarbeit in der Einsatzstelle</a:t>
            </a:r>
          </a:p>
          <a:p>
            <a:pPr marL="0" indent="0">
              <a:buNone/>
            </a:pPr>
            <a:r>
              <a:rPr lang="de-DE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Kleine </a:t>
            </a:r>
            <a:r>
              <a:rPr lang="de-DE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MitMachaktionen</a:t>
            </a:r>
            <a:endParaRPr lang="de-DE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000" dirty="0" err="1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ZwischenStopp</a:t>
            </a: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-Veranstaltung</a:t>
            </a:r>
            <a:endParaRPr lang="de-DE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2000" b="1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Anfang Juli</a:t>
            </a: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de-DE" sz="2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feierliche Zeugnisübergabe</a:t>
            </a:r>
            <a:endParaRPr lang="de-DE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k 4" descr="Ein Bild, das Kleidung, draußen, Person, Baum enthält.&#10;&#10;Automatisch generierte Beschreibu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1" r="16231" b="-1"/>
          <a:stretch>
            <a:fillRect/>
          </a:stretch>
        </p:blipFill>
        <p:spPr>
          <a:xfrm>
            <a:off x="6338065" y="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4F30E-0F2E-2D61-999E-93EFB4F94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1A6A61-2F10-85F6-C414-85EB9A702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91885"/>
            <a:ext cx="2516084" cy="595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1. Ulm eingeben </a:t>
            </a:r>
            <a:endParaRPr lang="de-DE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marL="0" indent="0">
              <a:buNone/>
            </a:pPr>
            <a:endParaRPr lang="de-DE" b="1" dirty="0"/>
          </a:p>
          <a:p>
            <a:endParaRPr lang="de-DE" sz="2000" b="1" dirty="0"/>
          </a:p>
          <a:p>
            <a:endParaRPr lang="de-DE" sz="2000" b="1" dirty="0"/>
          </a:p>
          <a:p>
            <a:pPr marL="0" indent="0">
              <a:buNone/>
            </a:pPr>
            <a:endParaRPr lang="de-DE" sz="2000" dirty="0"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80B6BA3-3EA5-E70C-8190-7C16081D5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354" y="504416"/>
            <a:ext cx="7424242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www.durchstarter-fssj.de</a:t>
            </a:r>
            <a:endParaRPr lang="de-DE" sz="4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FE4008-96B2-3B25-EA1B-DA0A4F7B3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6AE1556-6B98-D03D-6B08-9BD6BFF50629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76630B6-9553-0EA4-68B8-CC79E5622E02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0E0505-E0FE-5BF6-B72B-3173B7619111}"/>
              </a:ext>
            </a:extLst>
          </p:cNvPr>
          <p:cNvSpPr txBox="1"/>
          <p:nvPr/>
        </p:nvSpPr>
        <p:spPr>
          <a:xfrm>
            <a:off x="3047301" y="324643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91BE593F-D1D3-7B04-6043-75E4F3350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7F5E5921-8A59-5A41-A2E0-F3953E60D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2464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A49011B-7B6E-42C3-2796-DDE567AC7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9EB082E-1CD2-86EF-1A61-5DA8E4A7B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925" y="2804127"/>
            <a:ext cx="4145303" cy="169865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ADEC73F9-4152-F89E-EC0C-F103C2DD2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782" y="1413600"/>
            <a:ext cx="4957800" cy="1245994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2804EA0A-851A-CF8C-0033-467743187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379" y="4790060"/>
            <a:ext cx="4465707" cy="312447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6101C36B-8534-4368-0B46-6163C9D6C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007" y="5377422"/>
            <a:ext cx="3761107" cy="80247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40B8B910-CB23-46E2-2F69-98121E4777B5}"/>
              </a:ext>
            </a:extLst>
          </p:cNvPr>
          <p:cNvSpPr txBox="1"/>
          <p:nvPr/>
        </p:nvSpPr>
        <p:spPr>
          <a:xfrm>
            <a:off x="304800" y="2831204"/>
            <a:ext cx="34829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2. Angebot auswählen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096CCF0-39A1-82B5-DF93-1FEDA2DF3FF8}"/>
              </a:ext>
            </a:extLst>
          </p:cNvPr>
          <p:cNvSpPr txBox="1"/>
          <p:nvPr/>
        </p:nvSpPr>
        <p:spPr>
          <a:xfrm>
            <a:off x="304800" y="4702847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3. Jetzt durchstarten anklicken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EF14CD6-3ADC-3B04-1390-189A63283FF0}"/>
              </a:ext>
            </a:extLst>
          </p:cNvPr>
          <p:cNvSpPr txBox="1"/>
          <p:nvPr/>
        </p:nvSpPr>
        <p:spPr>
          <a:xfrm>
            <a:off x="304800" y="5370391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4. Formular ausfüllen und abschicken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DCFB11D5-DA29-EA00-F4D5-71A6210E0BF0}"/>
              </a:ext>
            </a:extLst>
          </p:cNvPr>
          <p:cNvSpPr txBox="1"/>
          <p:nvPr/>
        </p:nvSpPr>
        <p:spPr>
          <a:xfrm>
            <a:off x="304800" y="6257876"/>
            <a:ext cx="8001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5. Emaileingang checken und Anmeldung ausdrucken </a:t>
            </a:r>
          </a:p>
        </p:txBody>
      </p:sp>
    </p:spTree>
    <p:extLst>
      <p:ext uri="{BB962C8B-B14F-4D97-AF65-F5344CB8AC3E}">
        <p14:creationId xmlns:p14="http://schemas.microsoft.com/office/powerpoint/2010/main" val="3874497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b="1" dirty="0">
                <a:latin typeface="Source Sans Pro"/>
                <a:ea typeface="Source Sans Pro"/>
                <a:cs typeface="+mj-cs"/>
              </a:rPr>
              <a:t>Mögliche</a:t>
            </a:r>
            <a:r>
              <a:rPr lang="de-DE" b="1" dirty="0">
                <a:latin typeface="Source Sans Pro"/>
                <a:ea typeface="Source Sans Pro"/>
                <a:cs typeface="Times New Roman"/>
              </a:rPr>
              <a:t> </a:t>
            </a:r>
            <a:r>
              <a:rPr lang="de-DE" b="1" dirty="0">
                <a:latin typeface="Source Sans Pro"/>
                <a:ea typeface="Source Sans Pro"/>
                <a:cs typeface="+mj-cs"/>
              </a:rPr>
              <a:t>Einsatzstellen</a:t>
            </a:r>
            <a:endParaRPr lang="de-DE" b="1" dirty="0">
              <a:latin typeface="Source Sans Pro"/>
              <a:ea typeface="Source Sans Pro"/>
            </a:endParaRPr>
          </a:p>
        </p:txBody>
      </p:sp>
      <p:sp>
        <p:nvSpPr>
          <p:cNvPr id="6" name="Inhaltsplatzhalter 5"/>
          <p:cNvSpPr txBox="1">
            <a:spLocks noGrp="1"/>
          </p:cNvSpPr>
          <p:nvPr>
            <p:ph idx="1"/>
          </p:nvPr>
        </p:nvSpPr>
        <p:spPr bwMode="auto">
          <a:xfrm>
            <a:off x="651866" y="2172430"/>
            <a:ext cx="4652045" cy="41368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Kindergärten, Horte oder Krippen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Hausaufgabenbetreuungen in Ganztagsschulen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Seniorenheime oder Tagespflege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Einrichtungen für Menschen mit Behinderung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Sport- und Musikvereinen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Kirchengemeinden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Tafelausgabestellen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Soli-Cafés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Büchereien oder andere kulturelle Einrichtungen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Naturschutz</a:t>
            </a:r>
          </a:p>
          <a:p>
            <a:pPr marL="342900" lvl="0" indent="-342900">
              <a:buFont typeface="Symbol"/>
              <a:buChar char=""/>
              <a:defRPr/>
            </a:pPr>
            <a:r>
              <a:rPr lang="de-DE" sz="1600" dirty="0">
                <a:latin typeface="Source Sans Pro"/>
                <a:cs typeface="Times New Roman"/>
              </a:rPr>
              <a:t>Hilfs- und Rettungsdienste</a:t>
            </a:r>
          </a:p>
        </p:txBody>
      </p:sp>
      <p:pic>
        <p:nvPicPr>
          <p:cNvPr id="10" name="Grafik 9" descr="Ein Bild, das Menschliches Gesicht, Person, Kleidung, Mädchen enthält.&#10;&#10;Automatisch generierte Beschreibung"/>
          <p:cNvPicPr>
            <a:picLocks noChangeAspect="1"/>
          </p:cNvPicPr>
          <p:nvPr/>
        </p:nvPicPr>
        <p:blipFill>
          <a:blip r:embed="rId2"/>
          <a:srcRect l="29723" r="12674" b="-1"/>
          <a:stretch/>
        </p:blipFill>
        <p:spPr bwMode="auto">
          <a:xfrm>
            <a:off x="5923354" y="10"/>
            <a:ext cx="6470344" cy="6857990"/>
          </a:xfrm>
          <a:custGeom>
            <a:avLst/>
            <a:gdLst/>
            <a:ahLst/>
            <a:cxnLst/>
            <a:rect l="l" t="t" r="r" b="b"/>
            <a:pathLst>
              <a:path w="5962785" h="6858000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D48A141-0C5A-7733-57D6-BFC904881ED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D49C48D-D5C2-79CF-A875-35AF3F830C3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357182-B918-EF05-9D7D-4D53194596F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7621" y="501786"/>
            <a:ext cx="9391697" cy="66847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e-DE" b="1" dirty="0">
                <a:latin typeface="Source Sans Pro"/>
                <a:ea typeface="Source Sans Pro"/>
                <a:cs typeface="+mj-cs"/>
              </a:rPr>
              <a:t>Einsatzmöglichkeiten in Wiblingen</a:t>
            </a:r>
            <a:endParaRPr lang="de-DE" b="1" dirty="0">
              <a:latin typeface="Source Sans Pro"/>
              <a:ea typeface="Source Sans Pro"/>
            </a:endParaRP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1AC9FDE-9E9C-37B4-8B0A-F3513B4C11F9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5368954" y="1274383"/>
            <a:ext cx="5348458" cy="509211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Generationentreff: Unterstützung bei Veranstaltungen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 Grundschule am Tannenplatz und Sägefeldgrundschule: Unterstützung in der engagiert in Wiblingen-AG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Habila: Freizeitgestaltung mit Menschen mit Behinderung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Seniorenzentrum Wiblingen/ Olga und Josef Kögel Haus/ Nachbarschaftshilfe: Seniorenbetreuung 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TSV Wiblingen: </a:t>
            </a:r>
            <a:r>
              <a:rPr lang="de-DE" sz="2400" dirty="0" err="1">
                <a:latin typeface="Source Sans Pro"/>
                <a:cs typeface="Times New Roman"/>
              </a:rPr>
              <a:t>Co-Trainer:in</a:t>
            </a:r>
            <a:r>
              <a:rPr lang="de-DE" sz="2400" dirty="0">
                <a:latin typeface="Source Sans Pro"/>
                <a:cs typeface="Times New Roman"/>
              </a:rPr>
              <a:t> in Kindergruppen</a:t>
            </a:r>
          </a:p>
          <a:p>
            <a:pPr marL="342900" indent="-342900">
              <a:buFont typeface="Symbol"/>
              <a:buChar char=""/>
              <a:defRPr/>
            </a:pPr>
            <a:endParaRPr lang="de-DE" sz="24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endParaRPr lang="de-DE" sz="24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endParaRPr lang="de-DE" sz="24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0" indent="0">
              <a:buNone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0" indent="0">
              <a:buNone/>
              <a:defRPr/>
            </a:pPr>
            <a:endParaRPr lang="de-DE" sz="1600" dirty="0">
              <a:latin typeface="Source Sans Pro"/>
              <a:cs typeface="Times New Roman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845F219-EA81-3866-9B34-7C2CFBE9E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5" y="1672049"/>
            <a:ext cx="3975648" cy="2650179"/>
          </a:xfrm>
          <a:prstGeom prst="rect">
            <a:avLst/>
          </a:prstGeom>
        </p:spPr>
      </p:pic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B064F75C-AABB-DBE1-B849-00AD65AF5C43}"/>
              </a:ext>
            </a:extLst>
          </p:cNvPr>
          <p:cNvSpPr txBox="1">
            <a:spLocks/>
          </p:cNvSpPr>
          <p:nvPr/>
        </p:nvSpPr>
        <p:spPr bwMode="auto">
          <a:xfrm>
            <a:off x="446347" y="4547692"/>
            <a:ext cx="5348458" cy="17272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Symbol"/>
              <a:buChar char=""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Stadtteilbibliothek</a:t>
            </a:r>
          </a:p>
          <a:p>
            <a:pPr marL="342900" indent="-342900">
              <a:buFont typeface="Symbol"/>
              <a:buChar char=""/>
              <a:defRPr/>
            </a:pPr>
            <a:r>
              <a:rPr lang="de-DE" sz="2400" dirty="0">
                <a:latin typeface="Source Sans Pro"/>
                <a:cs typeface="Times New Roman"/>
              </a:rPr>
              <a:t>Kita Burgauer Weg oder anderen Kitas: Sprachbuddy</a:t>
            </a:r>
          </a:p>
          <a:p>
            <a:pPr marL="342900" indent="-342900">
              <a:buFont typeface="Symbol"/>
              <a:buChar char=""/>
              <a:defRPr/>
            </a:pPr>
            <a:endParaRPr lang="de-DE" sz="24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endParaRPr lang="de-DE" sz="2400" dirty="0">
              <a:latin typeface="Source Sans Pro"/>
              <a:cs typeface="Times New Roman"/>
            </a:endParaRPr>
          </a:p>
          <a:p>
            <a:pPr marL="342900" indent="-342900">
              <a:buFont typeface="Symbol"/>
              <a:buChar char=""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sz="1600" dirty="0">
              <a:latin typeface="Source Sans Pro"/>
              <a:cs typeface="Times New Roman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e-DE" sz="1600" dirty="0">
              <a:latin typeface="Source Sans Pro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185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feld 12"/>
          <p:cNvSpPr txBox="1"/>
          <p:nvPr/>
        </p:nvSpPr>
        <p:spPr>
          <a:xfrm>
            <a:off x="4837471" y="564418"/>
            <a:ext cx="7551173" cy="111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Gründe</a:t>
            </a:r>
            <a:r>
              <a:rPr lang="de-DE" alt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, warum du</a:t>
            </a:r>
            <a:r>
              <a:rPr lang="en-US" sz="36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am </a:t>
            </a:r>
            <a:r>
              <a:rPr 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Aktiven</a:t>
            </a:r>
            <a:r>
              <a:rPr lang="en-US" sz="36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Schuljahr</a:t>
            </a:r>
            <a:r>
              <a:rPr lang="en-US" sz="3600" b="1" kern="12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</a:t>
            </a:r>
            <a:r>
              <a:rPr 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teilnehmen</a:t>
            </a:r>
            <a:r>
              <a:rPr lang="de-DE" altLang="en-US" sz="3600" b="1" kern="12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solltest</a:t>
            </a:r>
          </a:p>
        </p:txBody>
      </p:sp>
      <p:sp>
        <p:nvSpPr>
          <p:cNvPr id="29" name="Freeform: Shape 2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" y="0"/>
            <a:ext cx="6116569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fik 2" descr="Ein Bild, das Text, Dokument, Screenshot, Schrift enthält.&#10;&#10;Automatisch generierte Beschreibu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2" y="564418"/>
            <a:ext cx="3972232" cy="5756858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4974672" y="2097248"/>
            <a:ext cx="7614003" cy="34107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Es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macht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Spaß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andere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Menschen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zu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unterstützen</a:t>
            </a: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Einblicke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in die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Arbeitswelt</a:t>
            </a: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Z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eugnis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für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deine</a:t>
            </a:r>
            <a:r>
              <a:rPr lang="en-US" sz="200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Bewerbungen</a:t>
            </a:r>
            <a:endParaRPr lang="en-US" sz="2000" dirty="0"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Ich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kann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in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meiner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Stadt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etwas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bewirken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/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verändern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7136182 w 12192000"/>
              <a:gd name="connsiteY1" fmla="*/ 0 h 6858000"/>
              <a:gd name="connsiteX2" fmla="*/ 7136182 w 12192000"/>
              <a:gd name="connsiteY2" fmla="*/ 335 h 6858000"/>
              <a:gd name="connsiteX3" fmla="*/ 7215619 w 12192000"/>
              <a:gd name="connsiteY3" fmla="*/ 2368586 h 6858000"/>
              <a:gd name="connsiteX4" fmla="*/ 7295436 w 12192000"/>
              <a:gd name="connsiteY4" fmla="*/ 3753611 h 6858000"/>
              <a:gd name="connsiteX5" fmla="*/ 7397299 w 12192000"/>
              <a:gd name="connsiteY5" fmla="*/ 4072305 h 6858000"/>
              <a:gd name="connsiteX6" fmla="*/ 7445569 w 12192000"/>
              <a:gd name="connsiteY6" fmla="*/ 4526719 h 6858000"/>
              <a:gd name="connsiteX7" fmla="*/ 7531468 w 12192000"/>
              <a:gd name="connsiteY7" fmla="*/ 5116854 h 6858000"/>
              <a:gd name="connsiteX8" fmla="*/ 7590760 w 12192000"/>
              <a:gd name="connsiteY8" fmla="*/ 5630249 h 6858000"/>
              <a:gd name="connsiteX9" fmla="*/ 7884185 w 12192000"/>
              <a:gd name="connsiteY9" fmla="*/ 5724081 h 6858000"/>
              <a:gd name="connsiteX10" fmla="*/ 8115655 w 12192000"/>
              <a:gd name="connsiteY10" fmla="*/ 5424488 h 6858000"/>
              <a:gd name="connsiteX11" fmla="*/ 8264267 w 12192000"/>
              <a:gd name="connsiteY11" fmla="*/ 5616845 h 6858000"/>
              <a:gd name="connsiteX12" fmla="*/ 8453928 w 12192000"/>
              <a:gd name="connsiteY12" fmla="*/ 5348754 h 6858000"/>
              <a:gd name="connsiteX13" fmla="*/ 8615844 w 12192000"/>
              <a:gd name="connsiteY13" fmla="*/ 5190580 h 6858000"/>
              <a:gd name="connsiteX14" fmla="*/ 8701363 w 12192000"/>
              <a:gd name="connsiteY14" fmla="*/ 4645684 h 6858000"/>
              <a:gd name="connsiteX15" fmla="*/ 8801704 w 12192000"/>
              <a:gd name="connsiteY15" fmla="*/ 4490862 h 6858000"/>
              <a:gd name="connsiteX16" fmla="*/ 8859097 w 12192000"/>
              <a:gd name="connsiteY16" fmla="*/ 4649036 h 6858000"/>
              <a:gd name="connsiteX17" fmla="*/ 8816528 w 12192000"/>
              <a:gd name="connsiteY17" fmla="*/ 5258608 h 6858000"/>
              <a:gd name="connsiteX18" fmla="*/ 8908507 w 12192000"/>
              <a:gd name="connsiteY18" fmla="*/ 5148354 h 6858000"/>
              <a:gd name="connsiteX19" fmla="*/ 9112612 w 12192000"/>
              <a:gd name="connsiteY19" fmla="*/ 4460032 h 6858000"/>
              <a:gd name="connsiteX20" fmla="*/ 9242220 w 12192000"/>
              <a:gd name="connsiteY20" fmla="*/ 4342071 h 6858000"/>
              <a:gd name="connsiteX21" fmla="*/ 9341422 w 12192000"/>
              <a:gd name="connsiteY21" fmla="*/ 4562911 h 6858000"/>
              <a:gd name="connsiteX22" fmla="*/ 9480152 w 12192000"/>
              <a:gd name="connsiteY22" fmla="*/ 5150031 h 6858000"/>
              <a:gd name="connsiteX23" fmla="*/ 9561110 w 12192000"/>
              <a:gd name="connsiteY23" fmla="*/ 4866524 h 6858000"/>
              <a:gd name="connsiteX24" fmla="*/ 9881520 w 12192000"/>
              <a:gd name="connsiteY24" fmla="*/ 4313922 h 6858000"/>
              <a:gd name="connsiteX25" fmla="*/ 10094366 w 12192000"/>
              <a:gd name="connsiteY25" fmla="*/ 4813241 h 6858000"/>
              <a:gd name="connsiteX26" fmla="*/ 10237276 w 12192000"/>
              <a:gd name="connsiteY26" fmla="*/ 4416132 h 6858000"/>
              <a:gd name="connsiteX27" fmla="*/ 10324315 w 12192000"/>
              <a:gd name="connsiteY27" fmla="*/ 4322299 h 6858000"/>
              <a:gd name="connsiteX28" fmla="*/ 10344080 w 12192000"/>
              <a:gd name="connsiteY28" fmla="*/ 4373907 h 6858000"/>
              <a:gd name="connsiteX29" fmla="*/ 10527280 w 12192000"/>
              <a:gd name="connsiteY29" fmla="*/ 3490211 h 6858000"/>
              <a:gd name="connsiteX30" fmla="*/ 10594174 w 12192000"/>
              <a:gd name="connsiteY30" fmla="*/ 3861183 h 6858000"/>
              <a:gd name="connsiteX31" fmla="*/ 11258180 w 12192000"/>
              <a:gd name="connsiteY31" fmla="*/ 1488576 h 6858000"/>
              <a:gd name="connsiteX32" fmla="*/ 11362322 w 12192000"/>
              <a:gd name="connsiteY32" fmla="*/ 0 h 6858000"/>
              <a:gd name="connsiteX33" fmla="*/ 12192000 w 12192000"/>
              <a:gd name="connsiteY33" fmla="*/ 0 h 6858000"/>
              <a:gd name="connsiteX34" fmla="*/ 12192000 w 12192000"/>
              <a:gd name="connsiteY34" fmla="*/ 6858000 h 6858000"/>
              <a:gd name="connsiteX35" fmla="*/ 0 w 12192000"/>
              <a:gd name="connsiteY3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7136182" y="0"/>
                </a:lnTo>
                <a:lnTo>
                  <a:pt x="7136182" y="335"/>
                </a:lnTo>
                <a:cubicBezTo>
                  <a:pt x="7149485" y="1194346"/>
                  <a:pt x="7215999" y="2368586"/>
                  <a:pt x="7215619" y="2368586"/>
                </a:cubicBezTo>
                <a:cubicBezTo>
                  <a:pt x="7215999" y="2370261"/>
                  <a:pt x="7261609" y="3524058"/>
                  <a:pt x="7295436" y="3753611"/>
                </a:cubicBezTo>
                <a:cubicBezTo>
                  <a:pt x="7329643" y="3986516"/>
                  <a:pt x="7366892" y="3841746"/>
                  <a:pt x="7397299" y="4072305"/>
                </a:cubicBezTo>
                <a:cubicBezTo>
                  <a:pt x="7410602" y="4226792"/>
                  <a:pt x="7396538" y="4381615"/>
                  <a:pt x="7445569" y="4526719"/>
                </a:cubicBezTo>
                <a:cubicBezTo>
                  <a:pt x="7442148" y="4749905"/>
                  <a:pt x="7507522" y="4896349"/>
                  <a:pt x="7531468" y="5116854"/>
                </a:cubicBezTo>
                <a:cubicBezTo>
                  <a:pt x="7542490" y="5292454"/>
                  <a:pt x="7518165" y="5467049"/>
                  <a:pt x="7590760" y="5630249"/>
                </a:cubicBezTo>
                <a:cubicBezTo>
                  <a:pt x="7648913" y="5755916"/>
                  <a:pt x="7723029" y="5854440"/>
                  <a:pt x="7884185" y="5724081"/>
                </a:cubicBezTo>
                <a:cubicBezTo>
                  <a:pt x="7883045" y="5562555"/>
                  <a:pt x="8152523" y="5586684"/>
                  <a:pt x="8115655" y="5424488"/>
                </a:cubicBezTo>
                <a:cubicBezTo>
                  <a:pt x="8237281" y="5459341"/>
                  <a:pt x="8173428" y="5573280"/>
                  <a:pt x="8264267" y="5616845"/>
                </a:cubicBezTo>
                <a:cubicBezTo>
                  <a:pt x="8342565" y="5535411"/>
                  <a:pt x="8290493" y="5372882"/>
                  <a:pt x="8453928" y="5348754"/>
                </a:cubicBezTo>
                <a:cubicBezTo>
                  <a:pt x="8621165" y="5384611"/>
                  <a:pt x="8603300" y="5278045"/>
                  <a:pt x="8615844" y="5190580"/>
                </a:cubicBezTo>
                <a:cubicBezTo>
                  <a:pt x="8640930" y="4983479"/>
                  <a:pt x="8661074" y="4848093"/>
                  <a:pt x="8701363" y="4645684"/>
                </a:cubicBezTo>
                <a:cubicBezTo>
                  <a:pt x="8712764" y="4595082"/>
                  <a:pt x="8689960" y="4479468"/>
                  <a:pt x="8801704" y="4490862"/>
                </a:cubicBezTo>
                <a:cubicBezTo>
                  <a:pt x="8887983" y="4501920"/>
                  <a:pt x="8855296" y="4593407"/>
                  <a:pt x="8859097" y="4649036"/>
                </a:cubicBezTo>
                <a:cubicBezTo>
                  <a:pt x="8892544" y="4963372"/>
                  <a:pt x="8818808" y="4944941"/>
                  <a:pt x="8816528" y="5258608"/>
                </a:cubicBezTo>
                <a:cubicBezTo>
                  <a:pt x="8816147" y="5271006"/>
                  <a:pt x="8871260" y="5282066"/>
                  <a:pt x="8908507" y="5148354"/>
                </a:cubicBezTo>
                <a:cubicBezTo>
                  <a:pt x="8981484" y="4884620"/>
                  <a:pt x="9068522" y="4676850"/>
                  <a:pt x="9112612" y="4460032"/>
                </a:cubicBezTo>
                <a:cubicBezTo>
                  <a:pt x="9165063" y="4506612"/>
                  <a:pt x="9210294" y="4296495"/>
                  <a:pt x="9242220" y="4342071"/>
                </a:cubicBezTo>
                <a:cubicBezTo>
                  <a:pt x="9257044" y="4418812"/>
                  <a:pt x="9283648" y="4492872"/>
                  <a:pt x="9341422" y="4562911"/>
                </a:cubicBezTo>
                <a:cubicBezTo>
                  <a:pt x="9391213" y="4774703"/>
                  <a:pt x="9336860" y="4972085"/>
                  <a:pt x="9480152" y="5150031"/>
                </a:cubicBezTo>
                <a:cubicBezTo>
                  <a:pt x="9480152" y="5150031"/>
                  <a:pt x="9482432" y="5095407"/>
                  <a:pt x="9561110" y="4866524"/>
                </a:cubicBezTo>
                <a:cubicBezTo>
                  <a:pt x="9624583" y="4682212"/>
                  <a:pt x="9705921" y="4777385"/>
                  <a:pt x="9881520" y="4313922"/>
                </a:cubicBezTo>
                <a:cubicBezTo>
                  <a:pt x="9929790" y="4492202"/>
                  <a:pt x="9821466" y="4720414"/>
                  <a:pt x="10094366" y="4813241"/>
                </a:cubicBezTo>
                <a:cubicBezTo>
                  <a:pt x="10147197" y="4677855"/>
                  <a:pt x="10106528" y="4511974"/>
                  <a:pt x="10237276" y="4416132"/>
                </a:cubicBezTo>
                <a:cubicBezTo>
                  <a:pt x="10275285" y="4388317"/>
                  <a:pt x="10302651" y="4356481"/>
                  <a:pt x="10324315" y="4322299"/>
                </a:cubicBezTo>
                <a:cubicBezTo>
                  <a:pt x="10330777" y="4339726"/>
                  <a:pt x="10337619" y="4357821"/>
                  <a:pt x="10344080" y="4373907"/>
                </a:cubicBezTo>
                <a:cubicBezTo>
                  <a:pt x="10370306" y="4346763"/>
                  <a:pt x="10519678" y="3662796"/>
                  <a:pt x="10527280" y="3490211"/>
                </a:cubicBezTo>
                <a:cubicBezTo>
                  <a:pt x="10565288" y="3612863"/>
                  <a:pt x="10594174" y="3861183"/>
                  <a:pt x="10594174" y="3861183"/>
                </a:cubicBezTo>
                <a:cubicBezTo>
                  <a:pt x="10594174" y="3861183"/>
                  <a:pt x="10758371" y="3809910"/>
                  <a:pt x="11258180" y="1488576"/>
                </a:cubicBezTo>
                <a:cubicBezTo>
                  <a:pt x="11297708" y="1305268"/>
                  <a:pt x="11334195" y="675255"/>
                  <a:pt x="11362322" y="0"/>
                </a:cubicBez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feld 12"/>
          <p:cNvSpPr txBox="1"/>
          <p:nvPr/>
        </p:nvSpPr>
        <p:spPr>
          <a:xfrm>
            <a:off x="875125" y="700453"/>
            <a:ext cx="104387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Die Mitarbeiterinnen vom Aktiven Schuljahr</a:t>
            </a:r>
          </a:p>
        </p:txBody>
      </p:sp>
      <p:pic>
        <p:nvPicPr>
          <p:cNvPr id="1026" name="Picture 2" descr="Larissa Heusohn, Leiter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02" y="2238625"/>
            <a:ext cx="4450276" cy="2966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ike Munz, hauptamtliche Mitarbeiter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13" y="2318426"/>
            <a:ext cx="4330574" cy="28870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7884524" y="5333931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Source Sans Pro" panose="020B0503030403020204" pitchFamily="34" charset="0"/>
                <a:ea typeface="Source Sans Pro" panose="020B0503030403020204" pitchFamily="34" charset="0"/>
              </a:rPr>
              <a:t>Larissa Heusohn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227785" y="5310918"/>
            <a:ext cx="1865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Maike Munz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Microsoft Office PowerPoint</Application>
  <PresentationFormat>Breitbild</PresentationFormat>
  <Paragraphs>102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Source Sans Pro</vt:lpstr>
      <vt:lpstr>Symbol</vt:lpstr>
      <vt:lpstr>Wingdings</vt:lpstr>
      <vt:lpstr>Office</vt:lpstr>
      <vt:lpstr>PowerPoint-Präsentation</vt:lpstr>
      <vt:lpstr>Was ist das Aktive Schuljahr?</vt:lpstr>
      <vt:lpstr>PowerPoint-Präsentation</vt:lpstr>
      <vt:lpstr>Engagement im Aktiven Schuljahr </vt:lpstr>
      <vt:lpstr>Wie läuft es bisher?</vt:lpstr>
      <vt:lpstr>Ablauf</vt:lpstr>
      <vt:lpstr>www.durchstarter-fssj.de</vt:lpstr>
      <vt:lpstr>Mögliche Einsatzstellen</vt:lpstr>
      <vt:lpstr>Einsatzmöglichkeiten in Wiblingen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Aktives Schuljahr in Ulm</dc:title>
  <dc:creator>Maike Munz</dc:creator>
  <cp:lastModifiedBy>Maike Munz</cp:lastModifiedBy>
  <cp:revision>20</cp:revision>
  <dcterms:created xsi:type="dcterms:W3CDTF">2023-05-15T07:59:00Z</dcterms:created>
  <dcterms:modified xsi:type="dcterms:W3CDTF">2026-09-17T13:14:07Z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E1BB09E108B642F28FC031DE6C229446</vt:lpwstr>
  </property>
  <property fmtid="{D5CDD505-2E9C-101B-9397-08002B2CF9AE}" pid="3" name="KSOProductBuildVer">
    <vt:lpwstr>1031-11.2.0.11537</vt:lpwstr>
  </property>
</Properties>
</file>